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iXJkWCz+C6LIsFGy8WXmTkn8Bn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87D395-68E9-4EF2-99E5-CCA9CAF17F72}">
  <a:tblStyle styleId="{EC87D395-68E9-4EF2-99E5-CCA9CAF17F7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>
            <a:extLst>
              <a:ext uri="{FF2B5EF4-FFF2-40B4-BE49-F238E27FC236}">
                <a16:creationId xmlns:a16="http://schemas.microsoft.com/office/drawing/2014/main" id="{CD31415A-FC7F-C851-18B8-1A78130230B9}"/>
              </a:ext>
            </a:extLst>
          </p:cNvPr>
          <p:cNvSpPr/>
          <p:nvPr/>
        </p:nvSpPr>
        <p:spPr>
          <a:xfrm>
            <a:off x="396814" y="21459"/>
            <a:ext cx="1509623" cy="841075"/>
          </a:xfrm>
          <a:prstGeom prst="rect">
            <a:avLst/>
          </a:prstGeom>
          <a:solidFill>
            <a:srgbClr val="2D75B6"/>
          </a:solidFill>
          <a:ln>
            <a:solidFill>
              <a:srgbClr val="2D75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D7D2F5C-28F1-42D3-A4F9-3C938E0460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72753" y="2793600"/>
            <a:ext cx="4398493" cy="37692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23900"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 dirty="0"/>
              <a:t>X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14B01E2-E02C-412D-8255-1BD2EFBA8CF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90400" y="226800"/>
            <a:ext cx="2901600" cy="6336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anchor="ctr" anchorCtr="0"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MENO PRIEZVISKO</a:t>
            </a:r>
            <a:endParaRPr lang="en-US" dirty="0"/>
          </a:p>
        </p:txBody>
      </p:sp>
      <p:sp>
        <p:nvSpPr>
          <p:cNvPr id="8" name="Zástupný objekt pre text 7">
            <a:extLst>
              <a:ext uri="{FF2B5EF4-FFF2-40B4-BE49-F238E27FC236}">
                <a16:creationId xmlns:a16="http://schemas.microsoft.com/office/drawing/2014/main" id="{3F89189D-5B6F-4F65-95C5-E8E784C836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42650" y="1746346"/>
            <a:ext cx="4858698" cy="491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OPPOSITION/REVIEW</a:t>
            </a:r>
            <a:endParaRPr lang="sk-SK" dirty="0"/>
          </a:p>
        </p:txBody>
      </p:sp>
      <p:sp>
        <p:nvSpPr>
          <p:cNvPr id="4" name="Obdĺžnik 5">
            <a:extLst>
              <a:ext uri="{FF2B5EF4-FFF2-40B4-BE49-F238E27FC236}">
                <a16:creationId xmlns:a16="http://schemas.microsoft.com/office/drawing/2014/main" id="{40012423-42AD-832D-6FB7-C73079F22256}"/>
              </a:ext>
            </a:extLst>
          </p:cNvPr>
          <p:cNvSpPr/>
          <p:nvPr/>
        </p:nvSpPr>
        <p:spPr>
          <a:xfrm>
            <a:off x="888206" y="209446"/>
            <a:ext cx="3256411" cy="568728"/>
          </a:xfrm>
          <a:prstGeom prst="rect">
            <a:avLst/>
          </a:prstGeom>
          <a:solidFill>
            <a:srgbClr val="2D75B6"/>
          </a:solidFill>
          <a:ln>
            <a:solidFill>
              <a:srgbClr val="2D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sk-SK" b="1" dirty="0">
                <a:solidFill>
                  <a:schemeClr val="bg1"/>
                </a:solidFill>
                <a:latin typeface="Century Gothic" panose="020B0502020202020204" pitchFamily="34" charset="0"/>
              </a:rPr>
              <a:t>ÚVODNÉ SÚSTREDENIE TMF</a:t>
            </a:r>
          </a:p>
          <a:p>
            <a:pPr algn="l"/>
            <a:r>
              <a:rPr lang="sk-SK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2025</a:t>
            </a:r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Štátny znak Slovenska – Wikipédia">
            <a:extLst>
              <a:ext uri="{FF2B5EF4-FFF2-40B4-BE49-F238E27FC236}">
                <a16:creationId xmlns:a16="http://schemas.microsoft.com/office/drawing/2014/main" id="{05E00A76-0C7C-61A6-35C4-FC269C728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72" y="123062"/>
            <a:ext cx="672860" cy="84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12240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USSION_SUMMARY - Table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935128"/>
            <a:ext cx="9144000" cy="116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79134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latin typeface="Century Gothic" panose="020B0502020202020204" pitchFamily="34" charset="0"/>
              </a:rPr>
              <a:t>DISCUSSION SUMMARY</a:t>
            </a:r>
            <a:endParaRPr lang="en-GB" sz="4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8C4119-BDB2-D93F-7BA8-BD2AA4F1D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67965"/>
              </p:ext>
            </p:extLst>
          </p:nvPr>
        </p:nvGraphicFramePr>
        <p:xfrm>
          <a:off x="0" y="935128"/>
          <a:ext cx="9144000" cy="592287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37454457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10619916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84020762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151846871"/>
                    </a:ext>
                  </a:extLst>
                </a:gridCol>
              </a:tblGrid>
              <a:tr h="76684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Topic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Opponent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Reporter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Review’s opinion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304428"/>
                  </a:ext>
                </a:extLst>
              </a:tr>
              <a:tr h="12890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86607279"/>
                  </a:ext>
                </a:extLst>
              </a:tr>
              <a:tr h="12890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651576"/>
                  </a:ext>
                </a:extLst>
              </a:tr>
              <a:tr h="12890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164662"/>
                  </a:ext>
                </a:extLst>
              </a:tr>
              <a:tr h="12890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41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09554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USSION_SUMMARY - Table 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935128"/>
            <a:ext cx="9144000" cy="116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79134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latin typeface="Century Gothic" panose="020B0502020202020204" pitchFamily="34" charset="0"/>
              </a:rPr>
              <a:t>DISCUSSION SUMMARY</a:t>
            </a:r>
            <a:endParaRPr lang="en-GB" sz="4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8C4119-BDB2-D93F-7BA8-BD2AA4F1D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445940"/>
              </p:ext>
            </p:extLst>
          </p:nvPr>
        </p:nvGraphicFramePr>
        <p:xfrm>
          <a:off x="0" y="935128"/>
          <a:ext cx="9144000" cy="59228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37454457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10619916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84020762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151846871"/>
                    </a:ext>
                  </a:extLst>
                </a:gridCol>
              </a:tblGrid>
              <a:tr h="62978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Topic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Opponent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Reporter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Review’s opinion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304428"/>
                  </a:ext>
                </a:extLst>
              </a:tr>
              <a:tr h="1058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86607279"/>
                  </a:ext>
                </a:extLst>
              </a:tr>
              <a:tr h="1058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651576"/>
                  </a:ext>
                </a:extLst>
              </a:tr>
              <a:tr h="1058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164662"/>
                  </a:ext>
                </a:extLst>
              </a:tr>
              <a:tr h="1058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41362"/>
                  </a:ext>
                </a:extLst>
              </a:tr>
              <a:tr h="10586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571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313749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USSION_SUMMARY - Table 6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935128"/>
            <a:ext cx="9144000" cy="116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79134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latin typeface="Century Gothic" panose="020B0502020202020204" pitchFamily="34" charset="0"/>
              </a:rPr>
              <a:t>DISCUSSION SUMMARY</a:t>
            </a:r>
            <a:endParaRPr lang="en-GB" sz="4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8C4119-BDB2-D93F-7BA8-BD2AA4F1D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036175"/>
              </p:ext>
            </p:extLst>
          </p:nvPr>
        </p:nvGraphicFramePr>
        <p:xfrm>
          <a:off x="0" y="935128"/>
          <a:ext cx="9144000" cy="592287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37454457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10619916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84020762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151846871"/>
                    </a:ext>
                  </a:extLst>
                </a:gridCol>
              </a:tblGrid>
              <a:tr h="53428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Topic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Opponent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Reporter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latin typeface="Century Gothic" panose="020B0502020202020204" pitchFamily="34" charset="0"/>
                        </a:rPr>
                        <a:t>Review’s opinion</a:t>
                      </a:r>
                    </a:p>
                  </a:txBody>
                  <a:tcPr>
                    <a:lnB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304428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57150" cap="flat" cmpd="sng" algn="ctr">
                      <a:solidFill>
                        <a:srgbClr val="2D75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86607279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651576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164662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41362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571414"/>
                  </a:ext>
                </a:extLst>
              </a:tr>
              <a:tr h="898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377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827684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ASH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221" y="1715164"/>
            <a:ext cx="4006512" cy="1769184"/>
          </a:xfrm>
          <a:prstGeom prst="rect">
            <a:avLst/>
          </a:prstGeom>
          <a:ln w="38100">
            <a:solidFill>
              <a:srgbClr val="2E75B6"/>
            </a:solidFill>
          </a:ln>
        </p:spPr>
        <p:txBody>
          <a:bodyPr/>
          <a:lstStyle>
            <a:lvl1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chemeClr val="tx1"/>
              </a:buClr>
              <a:buFont typeface="Arial" panose="020B0604020202020204" pitchFamily="34" charset="0"/>
              <a:buChar char="›"/>
              <a:defRPr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0" name="Zástupný objekt pre text 8">
            <a:extLst>
              <a:ext uri="{FF2B5EF4-FFF2-40B4-BE49-F238E27FC236}">
                <a16:creationId xmlns:a16="http://schemas.microsoft.com/office/drawing/2014/main" id="{72035CC6-B290-42FB-ADC0-7FA12E6761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8473" y="1724308"/>
            <a:ext cx="4006512" cy="1769184"/>
          </a:xfrm>
          <a:prstGeom prst="rect">
            <a:avLst/>
          </a:prstGeom>
          <a:ln w="38100">
            <a:solidFill>
              <a:srgbClr val="2E75B6"/>
            </a:solidFill>
          </a:ln>
        </p:spPr>
        <p:txBody>
          <a:bodyPr/>
          <a:lstStyle>
            <a:lvl1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chemeClr val="tx1"/>
              </a:buClr>
              <a:buFont typeface="Arial" panose="020B0604020202020204" pitchFamily="34" charset="0"/>
              <a:buChar char="›"/>
              <a:defRPr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5" name="Zástupný objekt pre text 8">
            <a:extLst>
              <a:ext uri="{FF2B5EF4-FFF2-40B4-BE49-F238E27FC236}">
                <a16:creationId xmlns:a16="http://schemas.microsoft.com/office/drawing/2014/main" id="{DD13EF40-D8AE-4320-A821-A2955E34013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68744" y="4536012"/>
            <a:ext cx="4006512" cy="1769184"/>
          </a:xfrm>
          <a:prstGeom prst="rect">
            <a:avLst/>
          </a:prstGeom>
          <a:ln w="38100">
            <a:solidFill>
              <a:srgbClr val="2E75B6"/>
            </a:solidFill>
          </a:ln>
        </p:spPr>
        <p:txBody>
          <a:bodyPr/>
          <a:lstStyle>
            <a:lvl1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chemeClr val="tx1"/>
              </a:buClr>
              <a:buFont typeface="Arial" panose="020B0604020202020204" pitchFamily="34" charset="0"/>
              <a:buChar char="›"/>
              <a:defRPr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761478FE-9AE9-4921-A2AE-4D32969630FE}"/>
              </a:ext>
            </a:extLst>
          </p:cNvPr>
          <p:cNvSpPr txBox="1"/>
          <p:nvPr/>
        </p:nvSpPr>
        <p:spPr>
          <a:xfrm>
            <a:off x="1355759" y="1087470"/>
            <a:ext cx="2465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REPORTER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747F18D4-EE5C-4504-9E3E-C655455DA0C2}"/>
              </a:ext>
            </a:extLst>
          </p:cNvPr>
          <p:cNvSpPr txBox="1"/>
          <p:nvPr/>
        </p:nvSpPr>
        <p:spPr>
          <a:xfrm>
            <a:off x="5457638" y="1087470"/>
            <a:ext cx="2488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OPPONENT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E5769DDE-37E7-4515-9DF5-20A5BEECC496}"/>
              </a:ext>
            </a:extLst>
          </p:cNvPr>
          <p:cNvSpPr txBox="1"/>
          <p:nvPr/>
        </p:nvSpPr>
        <p:spPr>
          <a:xfrm>
            <a:off x="3123853" y="3975868"/>
            <a:ext cx="29145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OPINION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F6773C7C-4562-45E3-AD65-8CE3AEE2A7BB}"/>
              </a:ext>
            </a:extLst>
          </p:cNvPr>
          <p:cNvSpPr/>
          <p:nvPr/>
        </p:nvSpPr>
        <p:spPr>
          <a:xfrm>
            <a:off x="3176162" y="0"/>
            <a:ext cx="262708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CLASHES</a:t>
            </a:r>
          </a:p>
        </p:txBody>
      </p:sp>
    </p:spTree>
    <p:extLst>
      <p:ext uri="{BB962C8B-B14F-4D97-AF65-F5344CB8AC3E}">
        <p14:creationId xmlns:p14="http://schemas.microsoft.com/office/powerpoint/2010/main" val="355185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>
        <p:tmplLst>
          <p:tmpl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_YO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614B01E2-E02C-412D-8255-1BD2EFBA8CF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90400" y="226800"/>
            <a:ext cx="2901600" cy="6336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anchor="ctr" anchorCtr="0"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MENO PRIEZVISKO</a:t>
            </a:r>
            <a:endParaRPr lang="en-US" dirty="0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B78A061E-1FAB-4EE6-B172-42658FF7DE0C}"/>
              </a:ext>
            </a:extLst>
          </p:cNvPr>
          <p:cNvSpPr/>
          <p:nvPr/>
        </p:nvSpPr>
        <p:spPr>
          <a:xfrm>
            <a:off x="-333103" y="3429000"/>
            <a:ext cx="9810206" cy="23447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5400" b="1" dirty="0">
                <a:gradFill>
                  <a:gsLst>
                    <a:gs pos="0">
                      <a:srgbClr val="378AD7"/>
                    </a:gs>
                    <a:gs pos="100000">
                      <a:srgbClr val="2E75B6"/>
                    </a:gs>
                  </a:gsLst>
                  <a:lin ang="5400000" scaled="1"/>
                </a:gradFill>
                <a:latin typeface="Century Gothic" panose="020B0502020202020204" pitchFamily="34" charset="0"/>
              </a:rPr>
              <a:t>THANK YOU FOR YOUR ATTENTION!</a:t>
            </a:r>
            <a:endParaRPr lang="en-GB" sz="5400" b="1" dirty="0">
              <a:gradFill>
                <a:gsLst>
                  <a:gs pos="0">
                    <a:srgbClr val="378AD7"/>
                  </a:gs>
                  <a:gs pos="100000">
                    <a:srgbClr val="2E75B6"/>
                  </a:gs>
                </a:gsLst>
                <a:lin ang="5400000" scaled="1"/>
              </a:gra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0A3298-D21B-0DA1-E2C2-6E84B6F08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799" y="226800"/>
            <a:ext cx="2667372" cy="895475"/>
          </a:xfrm>
          <a:prstGeom prst="rect">
            <a:avLst/>
          </a:prstGeom>
        </p:spPr>
      </p:pic>
      <p:sp>
        <p:nvSpPr>
          <p:cNvPr id="3" name="BlokTextu 6">
            <a:extLst>
              <a:ext uri="{FF2B5EF4-FFF2-40B4-BE49-F238E27FC236}">
                <a16:creationId xmlns:a16="http://schemas.microsoft.com/office/drawing/2014/main" id="{217442B0-03A6-1A6A-3BBE-E1EE3F264F27}"/>
              </a:ext>
            </a:extLst>
          </p:cNvPr>
          <p:cNvSpPr txBox="1"/>
          <p:nvPr/>
        </p:nvSpPr>
        <p:spPr>
          <a:xfrm>
            <a:off x="794260" y="214069"/>
            <a:ext cx="1520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SLOVAKIA</a:t>
            </a:r>
          </a:p>
          <a:p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IYPT’2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4261399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108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DING_REMARKS - 4 Topic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1737360"/>
            <a:ext cx="9144000" cy="557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471415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Century Gothic" panose="020B0502020202020204" pitchFamily="34" charset="0"/>
              </a:rPr>
              <a:t>CONCLUDING REMARKS</a:t>
            </a:r>
            <a:endParaRPr lang="en-GB" sz="4800" dirty="0"/>
          </a:p>
        </p:txBody>
      </p:sp>
      <p:sp>
        <p:nvSpPr>
          <p:cNvPr id="11" name="Zástupný objekt pre text 4">
            <a:extLst>
              <a:ext uri="{FF2B5EF4-FFF2-40B4-BE49-F238E27FC236}">
                <a16:creationId xmlns:a16="http://schemas.microsoft.com/office/drawing/2014/main" id="{70F51688-9368-4A6F-8D85-724A0AB19A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8215" y="2096454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2" name="Zástupný objekt pre text 4">
            <a:extLst>
              <a:ext uri="{FF2B5EF4-FFF2-40B4-BE49-F238E27FC236}">
                <a16:creationId xmlns:a16="http://schemas.microsoft.com/office/drawing/2014/main" id="{A250CFA2-F708-4EDF-A1CC-60AE900AAA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8215" y="2666866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3" name="Zástupný objekt pre text 4">
            <a:extLst>
              <a:ext uri="{FF2B5EF4-FFF2-40B4-BE49-F238E27FC236}">
                <a16:creationId xmlns:a16="http://schemas.microsoft.com/office/drawing/2014/main" id="{38A5D798-9498-4206-AFDC-F69F5584D1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8215" y="3237278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4" name="Zástupný objekt pre text 4">
            <a:extLst>
              <a:ext uri="{FF2B5EF4-FFF2-40B4-BE49-F238E27FC236}">
                <a16:creationId xmlns:a16="http://schemas.microsoft.com/office/drawing/2014/main" id="{78995900-A736-4471-9E99-FD7F7443AF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8214" y="3807690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5" name="Zástupný objekt pre text 4">
            <a:extLst>
              <a:ext uri="{FF2B5EF4-FFF2-40B4-BE49-F238E27FC236}">
                <a16:creationId xmlns:a16="http://schemas.microsoft.com/office/drawing/2014/main" id="{031B96B1-8100-4E4B-A9C5-99F3DF2165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214" y="4378483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6" name="Zástupný objekt pre text 4">
            <a:extLst>
              <a:ext uri="{FF2B5EF4-FFF2-40B4-BE49-F238E27FC236}">
                <a16:creationId xmlns:a16="http://schemas.microsoft.com/office/drawing/2014/main" id="{D55DB328-6497-4CD1-8860-68BA02841F1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8214" y="4948514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7" name="Zástupný objekt pre text 4">
            <a:extLst>
              <a:ext uri="{FF2B5EF4-FFF2-40B4-BE49-F238E27FC236}">
                <a16:creationId xmlns:a16="http://schemas.microsoft.com/office/drawing/2014/main" id="{CEB49DD0-BF6B-4E5B-8DFE-8DB9D1396E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08214" y="5515011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8" name="Zástupný objekt pre text 4">
            <a:extLst>
              <a:ext uri="{FF2B5EF4-FFF2-40B4-BE49-F238E27FC236}">
                <a16:creationId xmlns:a16="http://schemas.microsoft.com/office/drawing/2014/main" id="{EA88221E-5990-4756-8066-9499065F1D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8214" y="6085042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520724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DING_REMARKS - 5 topic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935128"/>
            <a:ext cx="9144000" cy="116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79134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Century Gothic" panose="020B0502020202020204" pitchFamily="34" charset="0"/>
              </a:rPr>
              <a:t>CONCLUDING REMARKS</a:t>
            </a:r>
            <a:endParaRPr lang="en-GB" sz="4800" dirty="0"/>
          </a:p>
        </p:txBody>
      </p:sp>
      <p:sp>
        <p:nvSpPr>
          <p:cNvPr id="11" name="Zástupný objekt pre text 4">
            <a:extLst>
              <a:ext uri="{FF2B5EF4-FFF2-40B4-BE49-F238E27FC236}">
                <a16:creationId xmlns:a16="http://schemas.microsoft.com/office/drawing/2014/main" id="{70F51688-9368-4A6F-8D85-724A0AB19A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300" y="107868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2" name="Zástupný objekt pre text 4">
            <a:extLst>
              <a:ext uri="{FF2B5EF4-FFF2-40B4-BE49-F238E27FC236}">
                <a16:creationId xmlns:a16="http://schemas.microsoft.com/office/drawing/2014/main" id="{A250CFA2-F708-4EDF-A1CC-60AE900AAA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300" y="1649099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3" name="Zástupný objekt pre text 4">
            <a:extLst>
              <a:ext uri="{FF2B5EF4-FFF2-40B4-BE49-F238E27FC236}">
                <a16:creationId xmlns:a16="http://schemas.microsoft.com/office/drawing/2014/main" id="{38A5D798-9498-4206-AFDC-F69F5584D1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9300" y="2219511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4" name="Zástupný objekt pre text 4">
            <a:extLst>
              <a:ext uri="{FF2B5EF4-FFF2-40B4-BE49-F238E27FC236}">
                <a16:creationId xmlns:a16="http://schemas.microsoft.com/office/drawing/2014/main" id="{78995900-A736-4471-9E99-FD7F7443AF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299" y="2789923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5" name="Zástupný objekt pre text 4">
            <a:extLst>
              <a:ext uri="{FF2B5EF4-FFF2-40B4-BE49-F238E27FC236}">
                <a16:creationId xmlns:a16="http://schemas.microsoft.com/office/drawing/2014/main" id="{031B96B1-8100-4E4B-A9C5-99F3DF2165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99" y="3360716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6" name="Zástupný objekt pre text 4">
            <a:extLst>
              <a:ext uri="{FF2B5EF4-FFF2-40B4-BE49-F238E27FC236}">
                <a16:creationId xmlns:a16="http://schemas.microsoft.com/office/drawing/2014/main" id="{D55DB328-6497-4CD1-8860-68BA02841F1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9299" y="393074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7" name="Zástupný objekt pre text 4">
            <a:extLst>
              <a:ext uri="{FF2B5EF4-FFF2-40B4-BE49-F238E27FC236}">
                <a16:creationId xmlns:a16="http://schemas.microsoft.com/office/drawing/2014/main" id="{CEB49DD0-BF6B-4E5B-8DFE-8DB9D1396E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9299" y="4497244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8" name="Zástupný objekt pre text 4">
            <a:extLst>
              <a:ext uri="{FF2B5EF4-FFF2-40B4-BE49-F238E27FC236}">
                <a16:creationId xmlns:a16="http://schemas.microsoft.com/office/drawing/2014/main" id="{EA88221E-5990-4756-8066-9499065F1D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299" y="5067275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2" name="Zástupný objekt pre text 4">
            <a:extLst>
              <a:ext uri="{FF2B5EF4-FFF2-40B4-BE49-F238E27FC236}">
                <a16:creationId xmlns:a16="http://schemas.microsoft.com/office/drawing/2014/main" id="{80D6D82C-FF66-F75F-83EA-0EBF55DF07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299" y="5637306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3" name="Zástupný objekt pre text 4">
            <a:extLst>
              <a:ext uri="{FF2B5EF4-FFF2-40B4-BE49-F238E27FC236}">
                <a16:creationId xmlns:a16="http://schemas.microsoft.com/office/drawing/2014/main" id="{6DEB0ED9-46AD-51C9-39DB-0F76CE99291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299" y="620733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546276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1_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6"/>
          <p:cNvSpPr txBox="1">
            <a:spLocks noGrp="1"/>
          </p:cNvSpPr>
          <p:nvPr>
            <p:ph type="ctrTitle"/>
          </p:nvPr>
        </p:nvSpPr>
        <p:spPr>
          <a:xfrm>
            <a:off x="2372753" y="2793600"/>
            <a:ext cx="4398493" cy="37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900"/>
              <a:buFont typeface="Century Gothic"/>
              <a:buNone/>
              <a:defRPr sz="23900" b="1" i="0" u="none" strike="noStrike" cap="none">
                <a:solidFill>
                  <a:srgbClr val="2E75B5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subTitle" idx="1"/>
          </p:nvPr>
        </p:nvSpPr>
        <p:spPr>
          <a:xfrm>
            <a:off x="5990400" y="226800"/>
            <a:ext cx="2901600" cy="633600"/>
          </a:xfrm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body" idx="2"/>
          </p:nvPr>
        </p:nvSpPr>
        <p:spPr>
          <a:xfrm>
            <a:off x="2142650" y="1746346"/>
            <a:ext cx="4858698" cy="49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1847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PORTER">
  <p:cSld name="1_REPORT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>
            <a:spLocks noGrp="1"/>
          </p:cNvSpPr>
          <p:nvPr>
            <p:ph type="body" idx="1"/>
          </p:nvPr>
        </p:nvSpPr>
        <p:spPr>
          <a:xfrm>
            <a:off x="483193" y="1274415"/>
            <a:ext cx="4006512" cy="5362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  <a:defRPr sz="2000" b="0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›"/>
              <a:defRPr sz="1800" b="0" i="0" u="none" strike="noStrike" cap="none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body" idx="2"/>
          </p:nvPr>
        </p:nvSpPr>
        <p:spPr>
          <a:xfrm>
            <a:off x="4604089" y="1274415"/>
            <a:ext cx="4006512" cy="5362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  <a:defRPr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Calibri"/>
              <a:buChar char="›"/>
              <a:defRPr sz="1800" b="0" i="0" u="none" strike="noStrike" cap="non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45582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S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632000"/>
            <a:ext cx="7886700" cy="770400"/>
          </a:xfrm>
          <a:prstGeom prst="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txBody>
          <a:bodyPr anchor="ctr" anchorCtr="0"/>
          <a:lstStyle>
            <a:lvl1pPr algn="ctr">
              <a:defRPr b="1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sk-SK" b="1" dirty="0">
                <a:latin typeface="Century Gothic" panose="020B0502020202020204" pitchFamily="34" charset="0"/>
              </a:rPr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750" y="2746651"/>
            <a:ext cx="7886700" cy="27089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k-SK" dirty="0" err="1"/>
              <a:t>Problem</a:t>
            </a:r>
            <a:r>
              <a:rPr lang="sk-SK" dirty="0"/>
              <a:t> </a:t>
            </a:r>
            <a:r>
              <a:rPr lang="sk-SK" dirty="0" err="1"/>
              <a:t>statement</a:t>
            </a:r>
            <a:r>
              <a:rPr lang="sk-SK" dirty="0"/>
              <a:t>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8692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CUSSION_SUMMARY - 4 Topics">
  <p:cSld name="1_DISCUSSION_SUMMARY - 4 Topic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body" idx="1"/>
          </p:nvPr>
        </p:nvSpPr>
        <p:spPr>
          <a:xfrm>
            <a:off x="708215" y="2096454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2"/>
          </p:nvPr>
        </p:nvSpPr>
        <p:spPr>
          <a:xfrm>
            <a:off x="708215" y="2666866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3"/>
          </p:nvPr>
        </p:nvSpPr>
        <p:spPr>
          <a:xfrm>
            <a:off x="708215" y="3237278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4"/>
          </p:nvPr>
        </p:nvSpPr>
        <p:spPr>
          <a:xfrm>
            <a:off x="708214" y="3807690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5"/>
          </p:nvPr>
        </p:nvSpPr>
        <p:spPr>
          <a:xfrm>
            <a:off x="708214" y="4378483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6"/>
          </p:nvPr>
        </p:nvSpPr>
        <p:spPr>
          <a:xfrm>
            <a:off x="708214" y="4948514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7"/>
          </p:nvPr>
        </p:nvSpPr>
        <p:spPr>
          <a:xfrm>
            <a:off x="708214" y="5515011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8"/>
          </p:nvPr>
        </p:nvSpPr>
        <p:spPr>
          <a:xfrm>
            <a:off x="708214" y="6085042"/>
            <a:ext cx="7727569" cy="39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5108815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PO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3193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5" name="Zástupný objekt pre text 8">
            <a:extLst>
              <a:ext uri="{FF2B5EF4-FFF2-40B4-BE49-F238E27FC236}">
                <a16:creationId xmlns:a16="http://schemas.microsoft.com/office/drawing/2014/main" id="{08913197-823F-4E81-A8EB-FDAC38170F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4089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713485A0-F4DC-4BED-BC4B-3740E6F64C5E}"/>
              </a:ext>
            </a:extLst>
          </p:cNvPr>
          <p:cNvSpPr>
            <a:spLocks noChangeAspect="1"/>
          </p:cNvSpPr>
          <p:nvPr/>
        </p:nvSpPr>
        <p:spPr>
          <a:xfrm>
            <a:off x="2121773" y="522171"/>
            <a:ext cx="729352" cy="75224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350" dirty="0"/>
          </a:p>
        </p:txBody>
      </p:sp>
      <p:pic>
        <p:nvPicPr>
          <p:cNvPr id="7" name="Picture 4" descr="VÃ½sledok vyhÄ¾adÃ¡vania obrÃ¡zkov pre dopyt like">
            <a:extLst>
              <a:ext uri="{FF2B5EF4-FFF2-40B4-BE49-F238E27FC236}">
                <a16:creationId xmlns:a16="http://schemas.microsoft.com/office/drawing/2014/main" id="{6E44C588-DF34-4FF1-A0DD-52CE39C5F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8854" y1="58241" x2="38854" y2="582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237" t="15299" r="28939" b="17668"/>
          <a:stretch/>
        </p:blipFill>
        <p:spPr bwMode="auto">
          <a:xfrm>
            <a:off x="2281246" y="657905"/>
            <a:ext cx="458254" cy="4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>
            <a:extLst>
              <a:ext uri="{FF2B5EF4-FFF2-40B4-BE49-F238E27FC236}">
                <a16:creationId xmlns:a16="http://schemas.microsoft.com/office/drawing/2014/main" id="{A17F8280-7981-405B-A2CB-EE6DA9184579}"/>
              </a:ext>
            </a:extLst>
          </p:cNvPr>
          <p:cNvGrpSpPr/>
          <p:nvPr/>
        </p:nvGrpSpPr>
        <p:grpSpPr>
          <a:xfrm>
            <a:off x="6236214" y="522171"/>
            <a:ext cx="742262" cy="752244"/>
            <a:chOff x="5394986" y="663828"/>
            <a:chExt cx="935381" cy="935381"/>
          </a:xfrm>
          <a:solidFill>
            <a:srgbClr val="FF0000"/>
          </a:solidFill>
        </p:grpSpPr>
        <p:sp>
          <p:nvSpPr>
            <p:cNvPr id="11" name="Ovál 10">
              <a:extLst>
                <a:ext uri="{FF2B5EF4-FFF2-40B4-BE49-F238E27FC236}">
                  <a16:creationId xmlns:a16="http://schemas.microsoft.com/office/drawing/2014/main" id="{536B0B6D-86DE-474A-81D9-546BE3616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4986" y="663828"/>
              <a:ext cx="935381" cy="9353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sz="1350" dirty="0"/>
            </a:p>
          </p:txBody>
        </p:sp>
        <p:pic>
          <p:nvPicPr>
            <p:cNvPr id="12" name="Picture 4" descr="VÃ½sledok vyhÄ¾adÃ¡vania obrÃ¡zkov pre dopyt like">
              <a:extLst>
                <a:ext uri="{FF2B5EF4-FFF2-40B4-BE49-F238E27FC236}">
                  <a16:creationId xmlns:a16="http://schemas.microsoft.com/office/drawing/2014/main" id="{04E853F8-3391-41FE-A2C2-95E3402657FF}"/>
                </a:ext>
              </a:extLst>
            </p:cNvPr>
            <p:cNvPicPr preferRelativeResize="0">
              <a:picLocks noChangeArrowheads="1"/>
            </p:cNvPicPr>
            <p:nvPr/>
          </p:nvPicPr>
          <p:blipFill rotWithShape="1">
            <a:blip r:embed="rId4" cstate="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8854" y1="58241" x2="38854" y2="5824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37" t="15299" r="28939" b="17668"/>
            <a:stretch/>
          </p:blipFill>
          <p:spPr bwMode="auto">
            <a:xfrm flipV="1">
              <a:off x="5568825" y="872499"/>
              <a:ext cx="587702" cy="572401"/>
            </a:xfrm>
            <a:prstGeom prst="rect">
              <a:avLst/>
            </a:prstGeom>
            <a:grpFill/>
          </p:spPr>
        </p:pic>
      </p:grpSp>
      <p:sp>
        <p:nvSpPr>
          <p:cNvPr id="10" name="BlokTextu 10">
            <a:extLst>
              <a:ext uri="{FF2B5EF4-FFF2-40B4-BE49-F238E27FC236}">
                <a16:creationId xmlns:a16="http://schemas.microsoft.com/office/drawing/2014/main" id="{C20AABCD-1D52-4107-8D2C-F50973BE77F9}"/>
              </a:ext>
            </a:extLst>
          </p:cNvPr>
          <p:cNvSpPr txBox="1"/>
          <p:nvPr/>
        </p:nvSpPr>
        <p:spPr>
          <a:xfrm>
            <a:off x="3299859" y="303962"/>
            <a:ext cx="25442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REPORTER</a:t>
            </a:r>
            <a:endParaRPr lang="sk-SK" sz="40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22159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PON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3193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5" name="Zástupný objekt pre text 8">
            <a:extLst>
              <a:ext uri="{FF2B5EF4-FFF2-40B4-BE49-F238E27FC236}">
                <a16:creationId xmlns:a16="http://schemas.microsoft.com/office/drawing/2014/main" id="{08913197-823F-4E81-A8EB-FDAC38170F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4089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713485A0-F4DC-4BED-BC4B-3740E6F64C5E}"/>
              </a:ext>
            </a:extLst>
          </p:cNvPr>
          <p:cNvSpPr>
            <a:spLocks noChangeAspect="1"/>
          </p:cNvSpPr>
          <p:nvPr/>
        </p:nvSpPr>
        <p:spPr>
          <a:xfrm>
            <a:off x="2121773" y="522171"/>
            <a:ext cx="729352" cy="75224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350" dirty="0"/>
          </a:p>
        </p:txBody>
      </p:sp>
      <p:pic>
        <p:nvPicPr>
          <p:cNvPr id="7" name="Picture 4" descr="VÃ½sledok vyhÄ¾adÃ¡vania obrÃ¡zkov pre dopyt like">
            <a:extLst>
              <a:ext uri="{FF2B5EF4-FFF2-40B4-BE49-F238E27FC236}">
                <a16:creationId xmlns:a16="http://schemas.microsoft.com/office/drawing/2014/main" id="{6E44C588-DF34-4FF1-A0DD-52CE39C5F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8854" y1="58241" x2="38854" y2="582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237" t="15299" r="28939" b="17668"/>
          <a:stretch/>
        </p:blipFill>
        <p:spPr bwMode="auto">
          <a:xfrm>
            <a:off x="2281246" y="657905"/>
            <a:ext cx="458254" cy="4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>
            <a:extLst>
              <a:ext uri="{FF2B5EF4-FFF2-40B4-BE49-F238E27FC236}">
                <a16:creationId xmlns:a16="http://schemas.microsoft.com/office/drawing/2014/main" id="{A17F8280-7981-405B-A2CB-EE6DA9184579}"/>
              </a:ext>
            </a:extLst>
          </p:cNvPr>
          <p:cNvGrpSpPr/>
          <p:nvPr/>
        </p:nvGrpSpPr>
        <p:grpSpPr>
          <a:xfrm>
            <a:off x="6236214" y="522171"/>
            <a:ext cx="742262" cy="752244"/>
            <a:chOff x="5394986" y="663828"/>
            <a:chExt cx="935381" cy="935381"/>
          </a:xfrm>
          <a:solidFill>
            <a:srgbClr val="FF0000"/>
          </a:solidFill>
        </p:grpSpPr>
        <p:sp>
          <p:nvSpPr>
            <p:cNvPr id="11" name="Ovál 10">
              <a:extLst>
                <a:ext uri="{FF2B5EF4-FFF2-40B4-BE49-F238E27FC236}">
                  <a16:creationId xmlns:a16="http://schemas.microsoft.com/office/drawing/2014/main" id="{536B0B6D-86DE-474A-81D9-546BE3616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4986" y="663828"/>
              <a:ext cx="935381" cy="9353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sz="1350" dirty="0"/>
            </a:p>
          </p:txBody>
        </p:sp>
        <p:pic>
          <p:nvPicPr>
            <p:cNvPr id="12" name="Picture 4" descr="VÃ½sledok vyhÄ¾adÃ¡vania obrÃ¡zkov pre dopyt like">
              <a:extLst>
                <a:ext uri="{FF2B5EF4-FFF2-40B4-BE49-F238E27FC236}">
                  <a16:creationId xmlns:a16="http://schemas.microsoft.com/office/drawing/2014/main" id="{04E853F8-3391-41FE-A2C2-95E3402657FF}"/>
                </a:ext>
              </a:extLst>
            </p:cNvPr>
            <p:cNvPicPr preferRelativeResize="0">
              <a:picLocks noChangeArrowheads="1"/>
            </p:cNvPicPr>
            <p:nvPr/>
          </p:nvPicPr>
          <p:blipFill rotWithShape="1">
            <a:blip r:embed="rId4" cstate="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8854" y1="58241" x2="38854" y2="5824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37" t="15299" r="28939" b="17668"/>
            <a:stretch/>
          </p:blipFill>
          <p:spPr bwMode="auto">
            <a:xfrm flipV="1">
              <a:off x="5568825" y="872499"/>
              <a:ext cx="587702" cy="572401"/>
            </a:xfrm>
            <a:prstGeom prst="rect">
              <a:avLst/>
            </a:prstGeom>
            <a:grpFill/>
          </p:spPr>
        </p:pic>
      </p:grpSp>
      <p:sp>
        <p:nvSpPr>
          <p:cNvPr id="10" name="BlokTextu 10">
            <a:extLst>
              <a:ext uri="{FF2B5EF4-FFF2-40B4-BE49-F238E27FC236}">
                <a16:creationId xmlns:a16="http://schemas.microsoft.com/office/drawing/2014/main" id="{C20AABCD-1D52-4107-8D2C-F50973BE77F9}"/>
              </a:ext>
            </a:extLst>
          </p:cNvPr>
          <p:cNvSpPr txBox="1"/>
          <p:nvPr/>
        </p:nvSpPr>
        <p:spPr>
          <a:xfrm>
            <a:off x="3141162" y="303962"/>
            <a:ext cx="28616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OPPONENT</a:t>
            </a:r>
            <a:endParaRPr lang="sk-SK" sz="40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4880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PONENT - Qs &amp; Spe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text 8">
            <a:extLst>
              <a:ext uri="{FF2B5EF4-FFF2-40B4-BE49-F238E27FC236}">
                <a16:creationId xmlns:a16="http://schemas.microsoft.com/office/drawing/2014/main" id="{08913197-823F-4E81-A8EB-FDAC38170F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4089" y="1274415"/>
            <a:ext cx="4006512" cy="215458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0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3193" y="1274415"/>
            <a:ext cx="4006512" cy="215458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713485A0-F4DC-4BED-BC4B-3740E6F64C5E}"/>
              </a:ext>
            </a:extLst>
          </p:cNvPr>
          <p:cNvSpPr>
            <a:spLocks noChangeAspect="1"/>
          </p:cNvSpPr>
          <p:nvPr/>
        </p:nvSpPr>
        <p:spPr>
          <a:xfrm>
            <a:off x="2121773" y="522171"/>
            <a:ext cx="729352" cy="75224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350" dirty="0"/>
          </a:p>
        </p:txBody>
      </p:sp>
      <p:pic>
        <p:nvPicPr>
          <p:cNvPr id="14" name="Picture 4" descr="VÃ½sledok vyhÄ¾adÃ¡vania obrÃ¡zkov pre dopyt like">
            <a:extLst>
              <a:ext uri="{FF2B5EF4-FFF2-40B4-BE49-F238E27FC236}">
                <a16:creationId xmlns:a16="http://schemas.microsoft.com/office/drawing/2014/main" id="{6E44C588-DF34-4FF1-A0DD-52CE39C5F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8854" y1="58241" x2="38854" y2="582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237" t="15299" r="28939" b="17668"/>
          <a:stretch/>
        </p:blipFill>
        <p:spPr bwMode="auto">
          <a:xfrm>
            <a:off x="2281246" y="657905"/>
            <a:ext cx="458254" cy="4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Skupina 14">
            <a:extLst>
              <a:ext uri="{FF2B5EF4-FFF2-40B4-BE49-F238E27FC236}">
                <a16:creationId xmlns:a16="http://schemas.microsoft.com/office/drawing/2014/main" id="{A17F8280-7981-405B-A2CB-EE6DA9184579}"/>
              </a:ext>
            </a:extLst>
          </p:cNvPr>
          <p:cNvGrpSpPr/>
          <p:nvPr/>
        </p:nvGrpSpPr>
        <p:grpSpPr>
          <a:xfrm>
            <a:off x="6236214" y="522171"/>
            <a:ext cx="742262" cy="752244"/>
            <a:chOff x="5394986" y="663828"/>
            <a:chExt cx="935381" cy="935381"/>
          </a:xfrm>
          <a:solidFill>
            <a:srgbClr val="FF0000"/>
          </a:solidFill>
        </p:grpSpPr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536B0B6D-86DE-474A-81D9-546BE3616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4986" y="663828"/>
              <a:ext cx="935381" cy="9353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sz="1350" dirty="0"/>
            </a:p>
          </p:txBody>
        </p:sp>
        <p:pic>
          <p:nvPicPr>
            <p:cNvPr id="17" name="Picture 4" descr="VÃ½sledok vyhÄ¾adÃ¡vania obrÃ¡zkov pre dopyt like">
              <a:extLst>
                <a:ext uri="{FF2B5EF4-FFF2-40B4-BE49-F238E27FC236}">
                  <a16:creationId xmlns:a16="http://schemas.microsoft.com/office/drawing/2014/main" id="{04E853F8-3391-41FE-A2C2-95E3402657FF}"/>
                </a:ext>
              </a:extLst>
            </p:cNvPr>
            <p:cNvPicPr preferRelativeResize="0">
              <a:picLocks noChangeArrowheads="1"/>
            </p:cNvPicPr>
            <p:nvPr/>
          </p:nvPicPr>
          <p:blipFill rotWithShape="1">
            <a:blip r:embed="rId4" cstate="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8854" y1="58241" x2="38854" y2="5824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37" t="15299" r="28939" b="17668"/>
            <a:stretch/>
          </p:blipFill>
          <p:spPr bwMode="auto">
            <a:xfrm flipV="1">
              <a:off x="5568825" y="872499"/>
              <a:ext cx="587702" cy="572401"/>
            </a:xfrm>
            <a:prstGeom prst="rect">
              <a:avLst/>
            </a:prstGeom>
            <a:grpFill/>
          </p:spPr>
        </p:pic>
      </p:grpSp>
      <p:sp>
        <p:nvSpPr>
          <p:cNvPr id="11" name="BlokTextu 10">
            <a:extLst>
              <a:ext uri="{FF2B5EF4-FFF2-40B4-BE49-F238E27FC236}">
                <a16:creationId xmlns:a16="http://schemas.microsoft.com/office/drawing/2014/main" id="{D42F3D9B-FD73-42EE-B3E1-6336F1E384DC}"/>
              </a:ext>
            </a:extLst>
          </p:cNvPr>
          <p:cNvSpPr txBox="1"/>
          <p:nvPr/>
        </p:nvSpPr>
        <p:spPr>
          <a:xfrm>
            <a:off x="3576374" y="303962"/>
            <a:ext cx="1991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 Qs</a:t>
            </a:r>
          </a:p>
        </p:txBody>
      </p:sp>
      <p:sp>
        <p:nvSpPr>
          <p:cNvPr id="2" name="BlokTextu 10">
            <a:extLst>
              <a:ext uri="{FF2B5EF4-FFF2-40B4-BE49-F238E27FC236}">
                <a16:creationId xmlns:a16="http://schemas.microsoft.com/office/drawing/2014/main" id="{9285D610-93A0-22A1-6BA1-6FEBBCA4340B}"/>
              </a:ext>
            </a:extLst>
          </p:cNvPr>
          <p:cNvSpPr txBox="1"/>
          <p:nvPr/>
        </p:nvSpPr>
        <p:spPr>
          <a:xfrm>
            <a:off x="2893755" y="3473358"/>
            <a:ext cx="3191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 speech</a:t>
            </a:r>
          </a:p>
        </p:txBody>
      </p:sp>
      <p:sp>
        <p:nvSpPr>
          <p:cNvPr id="3" name="Zástupný objekt pre text 8">
            <a:extLst>
              <a:ext uri="{FF2B5EF4-FFF2-40B4-BE49-F238E27FC236}">
                <a16:creationId xmlns:a16="http://schemas.microsoft.com/office/drawing/2014/main" id="{26AD90F1-5A1E-E819-9E83-531DD2FCAEB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04089" y="4225602"/>
            <a:ext cx="4006512" cy="245474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4" name="Zástupný objekt pre text 8">
            <a:extLst>
              <a:ext uri="{FF2B5EF4-FFF2-40B4-BE49-F238E27FC236}">
                <a16:creationId xmlns:a16="http://schemas.microsoft.com/office/drawing/2014/main" id="{A3BF6FB3-382B-BE6A-6676-701A20CE7F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3193" y="4225602"/>
            <a:ext cx="4006512" cy="245474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4278913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PONENT - small Qs &amp; big Spe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text 8">
            <a:extLst>
              <a:ext uri="{FF2B5EF4-FFF2-40B4-BE49-F238E27FC236}">
                <a16:creationId xmlns:a16="http://schemas.microsoft.com/office/drawing/2014/main" id="{08913197-823F-4E81-A8EB-FDAC38170F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4089" y="1274415"/>
            <a:ext cx="4006512" cy="135798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0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3193" y="1274415"/>
            <a:ext cx="4006512" cy="135798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713485A0-F4DC-4BED-BC4B-3740E6F64C5E}"/>
              </a:ext>
            </a:extLst>
          </p:cNvPr>
          <p:cNvSpPr>
            <a:spLocks noChangeAspect="1"/>
          </p:cNvSpPr>
          <p:nvPr/>
        </p:nvSpPr>
        <p:spPr>
          <a:xfrm>
            <a:off x="2121773" y="522171"/>
            <a:ext cx="729352" cy="75224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350" dirty="0"/>
          </a:p>
        </p:txBody>
      </p:sp>
      <p:pic>
        <p:nvPicPr>
          <p:cNvPr id="14" name="Picture 4" descr="VÃ½sledok vyhÄ¾adÃ¡vania obrÃ¡zkov pre dopyt like">
            <a:extLst>
              <a:ext uri="{FF2B5EF4-FFF2-40B4-BE49-F238E27FC236}">
                <a16:creationId xmlns:a16="http://schemas.microsoft.com/office/drawing/2014/main" id="{6E44C588-DF34-4FF1-A0DD-52CE39C5F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8854" y1="58241" x2="38854" y2="582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237" t="15299" r="28939" b="17668"/>
          <a:stretch/>
        </p:blipFill>
        <p:spPr bwMode="auto">
          <a:xfrm>
            <a:off x="2281246" y="657905"/>
            <a:ext cx="458254" cy="4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Skupina 14">
            <a:extLst>
              <a:ext uri="{FF2B5EF4-FFF2-40B4-BE49-F238E27FC236}">
                <a16:creationId xmlns:a16="http://schemas.microsoft.com/office/drawing/2014/main" id="{A17F8280-7981-405B-A2CB-EE6DA9184579}"/>
              </a:ext>
            </a:extLst>
          </p:cNvPr>
          <p:cNvGrpSpPr/>
          <p:nvPr/>
        </p:nvGrpSpPr>
        <p:grpSpPr>
          <a:xfrm>
            <a:off x="6236214" y="522171"/>
            <a:ext cx="742262" cy="752244"/>
            <a:chOff x="5394986" y="663828"/>
            <a:chExt cx="935381" cy="935381"/>
          </a:xfrm>
          <a:solidFill>
            <a:srgbClr val="FF0000"/>
          </a:solidFill>
        </p:grpSpPr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536B0B6D-86DE-474A-81D9-546BE3616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4986" y="663828"/>
              <a:ext cx="935381" cy="9353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sz="1350" dirty="0"/>
            </a:p>
          </p:txBody>
        </p:sp>
        <p:pic>
          <p:nvPicPr>
            <p:cNvPr id="17" name="Picture 4" descr="VÃ½sledok vyhÄ¾adÃ¡vania obrÃ¡zkov pre dopyt like">
              <a:extLst>
                <a:ext uri="{FF2B5EF4-FFF2-40B4-BE49-F238E27FC236}">
                  <a16:creationId xmlns:a16="http://schemas.microsoft.com/office/drawing/2014/main" id="{04E853F8-3391-41FE-A2C2-95E3402657FF}"/>
                </a:ext>
              </a:extLst>
            </p:cNvPr>
            <p:cNvPicPr preferRelativeResize="0">
              <a:picLocks noChangeArrowheads="1"/>
            </p:cNvPicPr>
            <p:nvPr/>
          </p:nvPicPr>
          <p:blipFill rotWithShape="1">
            <a:blip r:embed="rId4" cstate="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8854" y1="58241" x2="38854" y2="5824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37" t="15299" r="28939" b="17668"/>
            <a:stretch/>
          </p:blipFill>
          <p:spPr bwMode="auto">
            <a:xfrm flipV="1">
              <a:off x="5568825" y="872499"/>
              <a:ext cx="587702" cy="572401"/>
            </a:xfrm>
            <a:prstGeom prst="rect">
              <a:avLst/>
            </a:prstGeom>
            <a:grpFill/>
          </p:spPr>
        </p:pic>
      </p:grpSp>
      <p:sp>
        <p:nvSpPr>
          <p:cNvPr id="11" name="BlokTextu 10">
            <a:extLst>
              <a:ext uri="{FF2B5EF4-FFF2-40B4-BE49-F238E27FC236}">
                <a16:creationId xmlns:a16="http://schemas.microsoft.com/office/drawing/2014/main" id="{D42F3D9B-FD73-42EE-B3E1-6336F1E384DC}"/>
              </a:ext>
            </a:extLst>
          </p:cNvPr>
          <p:cNvSpPr txBox="1"/>
          <p:nvPr/>
        </p:nvSpPr>
        <p:spPr>
          <a:xfrm>
            <a:off x="3576374" y="303962"/>
            <a:ext cx="1991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 Qs</a:t>
            </a:r>
          </a:p>
        </p:txBody>
      </p:sp>
      <p:sp>
        <p:nvSpPr>
          <p:cNvPr id="2" name="BlokTextu 10">
            <a:extLst>
              <a:ext uri="{FF2B5EF4-FFF2-40B4-BE49-F238E27FC236}">
                <a16:creationId xmlns:a16="http://schemas.microsoft.com/office/drawing/2014/main" id="{9285D610-93A0-22A1-6BA1-6FEBBCA4340B}"/>
              </a:ext>
            </a:extLst>
          </p:cNvPr>
          <p:cNvSpPr txBox="1"/>
          <p:nvPr/>
        </p:nvSpPr>
        <p:spPr>
          <a:xfrm>
            <a:off x="2893755" y="2541022"/>
            <a:ext cx="3191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40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 speech</a:t>
            </a:r>
          </a:p>
        </p:txBody>
      </p:sp>
      <p:sp>
        <p:nvSpPr>
          <p:cNvPr id="3" name="Zástupný objekt pre text 8">
            <a:extLst>
              <a:ext uri="{FF2B5EF4-FFF2-40B4-BE49-F238E27FC236}">
                <a16:creationId xmlns:a16="http://schemas.microsoft.com/office/drawing/2014/main" id="{26AD90F1-5A1E-E819-9E83-531DD2FCAEB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04089" y="3384642"/>
            <a:ext cx="4006512" cy="329570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4" name="Zástupný objekt pre text 8">
            <a:extLst>
              <a:ext uri="{FF2B5EF4-FFF2-40B4-BE49-F238E27FC236}">
                <a16:creationId xmlns:a16="http://schemas.microsoft.com/office/drawing/2014/main" id="{A3BF6FB3-382B-BE6A-6676-701A20CE7F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3193" y="3384642"/>
            <a:ext cx="4006512" cy="3295707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156132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PONENT -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text 8">
            <a:extLst>
              <a:ext uri="{FF2B5EF4-FFF2-40B4-BE49-F238E27FC236}">
                <a16:creationId xmlns:a16="http://schemas.microsoft.com/office/drawing/2014/main" id="{08913197-823F-4E81-A8EB-FDAC38170F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4089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Calibri" panose="020F0502020204030204" pitchFamily="34" charset="0"/>
              <a:buChar char="-"/>
              <a:defRPr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0" name="Zástupný objekt pre text 8">
            <a:extLst>
              <a:ext uri="{FF2B5EF4-FFF2-40B4-BE49-F238E27FC236}">
                <a16:creationId xmlns:a16="http://schemas.microsoft.com/office/drawing/2014/main" id="{910CF1E3-608F-47AC-B3A7-51AB688312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3193" y="1274415"/>
            <a:ext cx="4006512" cy="536205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B050"/>
              </a:buClr>
              <a:buFont typeface="Calibri" panose="020F0502020204030204" pitchFamily="34" charset="0"/>
              <a:buChar char="+"/>
              <a:defRPr sz="20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›"/>
              <a:defRPr sz="180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sk-SK" dirty="0" err="1"/>
              <a:t>Topic</a:t>
            </a:r>
            <a:endParaRPr lang="sk-SK" dirty="0"/>
          </a:p>
          <a:p>
            <a:pPr lvl="1"/>
            <a:r>
              <a:rPr lang="sk-SK" dirty="0" err="1"/>
              <a:t>under</a:t>
            </a:r>
            <a:endParaRPr lang="sk-SK" dirty="0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713485A0-F4DC-4BED-BC4B-3740E6F64C5E}"/>
              </a:ext>
            </a:extLst>
          </p:cNvPr>
          <p:cNvSpPr>
            <a:spLocks noChangeAspect="1"/>
          </p:cNvSpPr>
          <p:nvPr/>
        </p:nvSpPr>
        <p:spPr>
          <a:xfrm>
            <a:off x="2121773" y="522171"/>
            <a:ext cx="729352" cy="752244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350" dirty="0"/>
          </a:p>
        </p:txBody>
      </p:sp>
      <p:pic>
        <p:nvPicPr>
          <p:cNvPr id="14" name="Picture 4" descr="VÃ½sledok vyhÄ¾adÃ¡vania obrÃ¡zkov pre dopyt like">
            <a:extLst>
              <a:ext uri="{FF2B5EF4-FFF2-40B4-BE49-F238E27FC236}">
                <a16:creationId xmlns:a16="http://schemas.microsoft.com/office/drawing/2014/main" id="{6E44C588-DF34-4FF1-A0DD-52CE39C5F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8854" y1="58241" x2="38854" y2="582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237" t="15299" r="28939" b="17668"/>
          <a:stretch/>
        </p:blipFill>
        <p:spPr bwMode="auto">
          <a:xfrm>
            <a:off x="2281246" y="657905"/>
            <a:ext cx="458254" cy="4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Skupina 14">
            <a:extLst>
              <a:ext uri="{FF2B5EF4-FFF2-40B4-BE49-F238E27FC236}">
                <a16:creationId xmlns:a16="http://schemas.microsoft.com/office/drawing/2014/main" id="{A17F8280-7981-405B-A2CB-EE6DA9184579}"/>
              </a:ext>
            </a:extLst>
          </p:cNvPr>
          <p:cNvGrpSpPr/>
          <p:nvPr/>
        </p:nvGrpSpPr>
        <p:grpSpPr>
          <a:xfrm>
            <a:off x="6236214" y="522171"/>
            <a:ext cx="742262" cy="752244"/>
            <a:chOff x="5394986" y="663828"/>
            <a:chExt cx="935381" cy="935381"/>
          </a:xfrm>
          <a:solidFill>
            <a:srgbClr val="FF0000"/>
          </a:solidFill>
        </p:grpSpPr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536B0B6D-86DE-474A-81D9-546BE36163E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94986" y="663828"/>
              <a:ext cx="935381" cy="93538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sz="1350" dirty="0"/>
            </a:p>
          </p:txBody>
        </p:sp>
        <p:pic>
          <p:nvPicPr>
            <p:cNvPr id="17" name="Picture 4" descr="VÃ½sledok vyhÄ¾adÃ¡vania obrÃ¡zkov pre dopyt like">
              <a:extLst>
                <a:ext uri="{FF2B5EF4-FFF2-40B4-BE49-F238E27FC236}">
                  <a16:creationId xmlns:a16="http://schemas.microsoft.com/office/drawing/2014/main" id="{04E853F8-3391-41FE-A2C2-95E3402657FF}"/>
                </a:ext>
              </a:extLst>
            </p:cNvPr>
            <p:cNvPicPr preferRelativeResize="0">
              <a:picLocks noChangeArrowheads="1"/>
            </p:cNvPicPr>
            <p:nvPr/>
          </p:nvPicPr>
          <p:blipFill rotWithShape="1">
            <a:blip r:embed="rId4" cstate="print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8854" y1="58241" x2="38854" y2="5824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37" t="15299" r="28939" b="17668"/>
            <a:stretch/>
          </p:blipFill>
          <p:spPr bwMode="auto">
            <a:xfrm flipV="1">
              <a:off x="5568825" y="872499"/>
              <a:ext cx="587702" cy="572401"/>
            </a:xfrm>
            <a:prstGeom prst="rect">
              <a:avLst/>
            </a:prstGeom>
            <a:grpFill/>
          </p:spPr>
        </p:pic>
      </p:grpSp>
      <p:sp>
        <p:nvSpPr>
          <p:cNvPr id="11" name="BlokTextu 10">
            <a:extLst>
              <a:ext uri="{FF2B5EF4-FFF2-40B4-BE49-F238E27FC236}">
                <a16:creationId xmlns:a16="http://schemas.microsoft.com/office/drawing/2014/main" id="{D42F3D9B-FD73-42EE-B3E1-6336F1E384DC}"/>
              </a:ext>
            </a:extLst>
          </p:cNvPr>
          <p:cNvSpPr txBox="1"/>
          <p:nvPr/>
        </p:nvSpPr>
        <p:spPr>
          <a:xfrm>
            <a:off x="3543512" y="303962"/>
            <a:ext cx="20569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OPPONENT</a:t>
            </a:r>
            <a:endParaRPr lang="sk-SK" sz="2800" b="1" dirty="0"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sk-SK" sz="28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6648237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USSION_SUMMARY - 4 Topic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1737360"/>
            <a:ext cx="9144000" cy="557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471415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latin typeface="Century Gothic" panose="020B0502020202020204" pitchFamily="34" charset="0"/>
              </a:rPr>
              <a:t>DISCUSSION SUMMARY</a:t>
            </a:r>
            <a:endParaRPr lang="en-GB" sz="4800" dirty="0"/>
          </a:p>
        </p:txBody>
      </p:sp>
      <p:sp>
        <p:nvSpPr>
          <p:cNvPr id="11" name="Zástupný objekt pre text 4">
            <a:extLst>
              <a:ext uri="{FF2B5EF4-FFF2-40B4-BE49-F238E27FC236}">
                <a16:creationId xmlns:a16="http://schemas.microsoft.com/office/drawing/2014/main" id="{70F51688-9368-4A6F-8D85-724A0AB19A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8215" y="2096454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2" name="Zástupný objekt pre text 4">
            <a:extLst>
              <a:ext uri="{FF2B5EF4-FFF2-40B4-BE49-F238E27FC236}">
                <a16:creationId xmlns:a16="http://schemas.microsoft.com/office/drawing/2014/main" id="{A250CFA2-F708-4EDF-A1CC-60AE900AAA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8215" y="2666866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3" name="Zástupný objekt pre text 4">
            <a:extLst>
              <a:ext uri="{FF2B5EF4-FFF2-40B4-BE49-F238E27FC236}">
                <a16:creationId xmlns:a16="http://schemas.microsoft.com/office/drawing/2014/main" id="{38A5D798-9498-4206-AFDC-F69F5584D1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8215" y="3237278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4" name="Zástupný objekt pre text 4">
            <a:extLst>
              <a:ext uri="{FF2B5EF4-FFF2-40B4-BE49-F238E27FC236}">
                <a16:creationId xmlns:a16="http://schemas.microsoft.com/office/drawing/2014/main" id="{78995900-A736-4471-9E99-FD7F7443AF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8214" y="3807690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5" name="Zástupný objekt pre text 4">
            <a:extLst>
              <a:ext uri="{FF2B5EF4-FFF2-40B4-BE49-F238E27FC236}">
                <a16:creationId xmlns:a16="http://schemas.microsoft.com/office/drawing/2014/main" id="{031B96B1-8100-4E4B-A9C5-99F3DF2165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214" y="4378483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6" name="Zástupný objekt pre text 4">
            <a:extLst>
              <a:ext uri="{FF2B5EF4-FFF2-40B4-BE49-F238E27FC236}">
                <a16:creationId xmlns:a16="http://schemas.microsoft.com/office/drawing/2014/main" id="{D55DB328-6497-4CD1-8860-68BA02841F1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8214" y="4948514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7" name="Zástupný objekt pre text 4">
            <a:extLst>
              <a:ext uri="{FF2B5EF4-FFF2-40B4-BE49-F238E27FC236}">
                <a16:creationId xmlns:a16="http://schemas.microsoft.com/office/drawing/2014/main" id="{CEB49DD0-BF6B-4E5B-8DFE-8DB9D1396E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08214" y="5515011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8" name="Zástupný objekt pre text 4">
            <a:extLst>
              <a:ext uri="{FF2B5EF4-FFF2-40B4-BE49-F238E27FC236}">
                <a16:creationId xmlns:a16="http://schemas.microsoft.com/office/drawing/2014/main" id="{EA88221E-5990-4756-8066-9499065F1D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8214" y="6085042"/>
            <a:ext cx="7727569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34865"/>
      </p:ext>
    </p:extLst>
  </p:cSld>
  <p:clrMapOvr>
    <a:masterClrMapping/>
  </p:clrMapOvr>
  <p:transition spd="slow">
    <p:push dir="u"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USSION_SUMMARY - 5 Topic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B5855BC5-B6C1-4435-948E-E88E6D1DC99F}"/>
              </a:ext>
            </a:extLst>
          </p:cNvPr>
          <p:cNvSpPr/>
          <p:nvPr/>
        </p:nvSpPr>
        <p:spPr>
          <a:xfrm>
            <a:off x="0" y="935128"/>
            <a:ext cx="9144000" cy="116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ĺžnik 9">
            <a:extLst>
              <a:ext uri="{FF2B5EF4-FFF2-40B4-BE49-F238E27FC236}">
                <a16:creationId xmlns:a16="http://schemas.microsoft.com/office/drawing/2014/main" id="{1BD20BF1-A364-4360-8489-47621629C329}"/>
              </a:ext>
            </a:extLst>
          </p:cNvPr>
          <p:cNvSpPr/>
          <p:nvPr/>
        </p:nvSpPr>
        <p:spPr>
          <a:xfrm>
            <a:off x="1012905" y="79134"/>
            <a:ext cx="729560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latin typeface="Century Gothic" panose="020B0502020202020204" pitchFamily="34" charset="0"/>
              </a:rPr>
              <a:t>DISCUSSION SUMMARY</a:t>
            </a:r>
            <a:endParaRPr lang="en-GB" sz="4800" dirty="0"/>
          </a:p>
        </p:txBody>
      </p:sp>
      <p:sp>
        <p:nvSpPr>
          <p:cNvPr id="11" name="Zástupný objekt pre text 4">
            <a:extLst>
              <a:ext uri="{FF2B5EF4-FFF2-40B4-BE49-F238E27FC236}">
                <a16:creationId xmlns:a16="http://schemas.microsoft.com/office/drawing/2014/main" id="{70F51688-9368-4A6F-8D85-724A0AB19A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300" y="107868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2" name="Zástupný objekt pre text 4">
            <a:extLst>
              <a:ext uri="{FF2B5EF4-FFF2-40B4-BE49-F238E27FC236}">
                <a16:creationId xmlns:a16="http://schemas.microsoft.com/office/drawing/2014/main" id="{A250CFA2-F708-4EDF-A1CC-60AE900AAA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300" y="1649099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3" name="Zástupný objekt pre text 4">
            <a:extLst>
              <a:ext uri="{FF2B5EF4-FFF2-40B4-BE49-F238E27FC236}">
                <a16:creationId xmlns:a16="http://schemas.microsoft.com/office/drawing/2014/main" id="{38A5D798-9498-4206-AFDC-F69F5584D1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9300" y="2219511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4" name="Zástupný objekt pre text 4">
            <a:extLst>
              <a:ext uri="{FF2B5EF4-FFF2-40B4-BE49-F238E27FC236}">
                <a16:creationId xmlns:a16="http://schemas.microsoft.com/office/drawing/2014/main" id="{78995900-A736-4471-9E99-FD7F7443AF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299" y="2789923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5" name="Zástupný objekt pre text 4">
            <a:extLst>
              <a:ext uri="{FF2B5EF4-FFF2-40B4-BE49-F238E27FC236}">
                <a16:creationId xmlns:a16="http://schemas.microsoft.com/office/drawing/2014/main" id="{031B96B1-8100-4E4B-A9C5-99F3DF2165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99" y="3360716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6" name="Zástupný objekt pre text 4">
            <a:extLst>
              <a:ext uri="{FF2B5EF4-FFF2-40B4-BE49-F238E27FC236}">
                <a16:creationId xmlns:a16="http://schemas.microsoft.com/office/drawing/2014/main" id="{D55DB328-6497-4CD1-8860-68BA02841F1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9299" y="393074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17" name="Zástupný objekt pre text 4">
            <a:extLst>
              <a:ext uri="{FF2B5EF4-FFF2-40B4-BE49-F238E27FC236}">
                <a16:creationId xmlns:a16="http://schemas.microsoft.com/office/drawing/2014/main" id="{CEB49DD0-BF6B-4E5B-8DFE-8DB9D1396E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9299" y="4497244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18" name="Zástupný objekt pre text 4">
            <a:extLst>
              <a:ext uri="{FF2B5EF4-FFF2-40B4-BE49-F238E27FC236}">
                <a16:creationId xmlns:a16="http://schemas.microsoft.com/office/drawing/2014/main" id="{EA88221E-5990-4756-8066-9499065F1D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299" y="5067275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  <p:sp>
        <p:nvSpPr>
          <p:cNvPr id="2" name="Zástupný objekt pre text 4">
            <a:extLst>
              <a:ext uri="{FF2B5EF4-FFF2-40B4-BE49-F238E27FC236}">
                <a16:creationId xmlns:a16="http://schemas.microsoft.com/office/drawing/2014/main" id="{80D6D82C-FF66-F75F-83EA-0EBF55DF07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299" y="5637306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Topic</a:t>
            </a:r>
          </a:p>
          <a:p>
            <a:pPr lvl="0"/>
            <a:endParaRPr lang="en-GB" dirty="0"/>
          </a:p>
        </p:txBody>
      </p:sp>
      <p:sp>
        <p:nvSpPr>
          <p:cNvPr id="3" name="Zástupný objekt pre text 4">
            <a:extLst>
              <a:ext uri="{FF2B5EF4-FFF2-40B4-BE49-F238E27FC236}">
                <a16:creationId xmlns:a16="http://schemas.microsoft.com/office/drawing/2014/main" id="{6DEB0ED9-46AD-51C9-39DB-0F76CE99291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299" y="6207337"/>
            <a:ext cx="8825400" cy="397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Under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21536"/>
      </p:ext>
    </p:extLst>
  </p:cSld>
  <p:clrMapOvr>
    <a:masterClrMapping/>
  </p:clrMapOvr>
  <p:transition spd="slow">
    <p:push dir="u"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83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900"/>
              <a:buFont typeface="Century Gothic"/>
              <a:buNone/>
            </a:pPr>
            <a:r>
              <a:rPr lang="sk-SK"/>
              <a:t>12</a:t>
            </a:r>
            <a:endParaRPr/>
          </a:p>
        </p:txBody>
      </p:sp>
      <p:sp>
        <p:nvSpPr>
          <p:cNvPr id="146" name="Google Shape;146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sk-SK" dirty="0"/>
              <a:t>Adam Kubica</a:t>
            </a:r>
            <a:endParaRPr dirty="0"/>
          </a:p>
        </p:txBody>
      </p:sp>
      <p:sp>
        <p:nvSpPr>
          <p:cNvPr id="147" name="Google Shape;147;p1"/>
          <p:cNvSpPr txBox="1"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sk-SK" dirty="0"/>
              <a:t>OPPOSITION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 w="38100" cap="flat" cmpd="sng">
            <a:solidFill>
              <a:srgbClr val="2E75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400"/>
              <a:buFont typeface="Century Gothic"/>
              <a:buNone/>
            </a:pPr>
            <a:r>
              <a:rPr lang="sk-SK"/>
              <a:t>Rice Kettlebells</a:t>
            </a:r>
            <a:endParaRPr/>
          </a:p>
        </p:txBody>
      </p:sp>
      <p:sp>
        <p:nvSpPr>
          <p:cNvPr id="153" name="Google Shape;153;p2"/>
          <p:cNvSpPr txBox="1">
            <a:spLocks noGrp="1"/>
          </p:cNvSpPr>
          <p:nvPr>
            <p:ph idx="1"/>
          </p:nvPr>
        </p:nvSpPr>
        <p:spPr>
          <a:xfrm>
            <a:off x="555122" y="2438740"/>
            <a:ext cx="7886700" cy="2708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Take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a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vessel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and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pour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some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granular</a:t>
            </a:r>
            <a:r>
              <a:rPr lang="sk-SK" sz="2800" b="1" u="sng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material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into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it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for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rice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If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you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dip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e.g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. a </a:t>
            </a:r>
            <a:r>
              <a:rPr lang="sk-SK" sz="2800" b="1" dirty="0" err="1">
                <a:latin typeface="Century Gothic"/>
                <a:ea typeface="Century Gothic"/>
                <a:cs typeface="Century Gothic"/>
                <a:sym typeface="Century Gothic"/>
              </a:rPr>
              <a:t>spoon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into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it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then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at a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certain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depth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immersion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you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can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>
                <a:latin typeface="Century Gothic"/>
                <a:ea typeface="Century Gothic"/>
                <a:cs typeface="Century Gothic"/>
                <a:sym typeface="Century Gothic"/>
              </a:rPr>
              <a:t>lift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the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vessel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and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contents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by holding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the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spoon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b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Explain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this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phenomenon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and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explore</a:t>
            </a:r>
            <a:r>
              <a:rPr lang="sk-SK" sz="2800" b="1" u="sng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the</a:t>
            </a:r>
            <a:r>
              <a:rPr lang="sk-SK" sz="2800" b="1" u="sng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relevant</a:t>
            </a:r>
            <a:r>
              <a:rPr lang="sk-SK" sz="2800" b="1" u="sng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b="1" u="sng" dirty="0" err="1">
                <a:latin typeface="Century Gothic"/>
                <a:ea typeface="Century Gothic"/>
                <a:cs typeface="Century Gothic"/>
                <a:sym typeface="Century Gothic"/>
              </a:rPr>
              <a:t>parameters</a:t>
            </a:r>
            <a:r>
              <a:rPr lang="sk-SK" sz="2800" b="1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of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the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sk-SK" sz="2800" dirty="0" err="1">
                <a:latin typeface="Century Gothic"/>
                <a:ea typeface="Century Gothic"/>
                <a:cs typeface="Century Gothic"/>
                <a:sym typeface="Century Gothic"/>
              </a:rPr>
              <a:t>system</a:t>
            </a:r>
            <a:r>
              <a:rPr lang="sk-SK" sz="2800" dirty="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800" dirty="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"/>
          <p:cNvSpPr txBox="1">
            <a:spLocks noGrp="1"/>
          </p:cNvSpPr>
          <p:nvPr>
            <p:ph type="body" sz="quarter" idx="10"/>
          </p:nvPr>
        </p:nvSpPr>
        <p:spPr>
          <a:xfrm>
            <a:off x="239282" y="1274415"/>
            <a:ext cx="4364807" cy="5362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b="1" dirty="0" err="1"/>
              <a:t>Theoretical</a:t>
            </a:r>
            <a:r>
              <a:rPr lang="sk-SK" b="1" dirty="0"/>
              <a:t> </a:t>
            </a:r>
            <a:r>
              <a:rPr lang="sk-SK" b="1" dirty="0" err="1"/>
              <a:t>explanation</a:t>
            </a:r>
            <a:r>
              <a:rPr lang="sk-SK" b="1" dirty="0"/>
              <a:t> of </a:t>
            </a:r>
            <a:r>
              <a:rPr lang="sk-SK" b="1" dirty="0" err="1"/>
              <a:t>the</a:t>
            </a:r>
            <a:r>
              <a:rPr lang="sk-SK" b="1" dirty="0"/>
              <a:t> </a:t>
            </a:r>
            <a:r>
              <a:rPr lang="sk-SK" b="1" dirty="0" err="1"/>
              <a:t>problem</a:t>
            </a:r>
            <a:endParaRPr b="1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050"/>
              </a:buClr>
              <a:buSzPts val="1800"/>
              <a:buChar char="›"/>
            </a:pPr>
            <a:r>
              <a:rPr lang="sk-SK" dirty="0" err="1">
                <a:solidFill>
                  <a:srgbClr val="00B050"/>
                </a:solidFill>
              </a:rPr>
              <a:t>Only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qualitative</a:t>
            </a:r>
            <a:endParaRPr dirty="0">
              <a:solidFill>
                <a:srgbClr val="00B05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050"/>
              </a:buClr>
              <a:buSzPts val="1800"/>
              <a:buChar char="›"/>
            </a:pPr>
            <a:r>
              <a:rPr lang="sk-SK" dirty="0" err="1">
                <a:solidFill>
                  <a:srgbClr val="00B050"/>
                </a:solidFill>
              </a:rPr>
              <a:t>Force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chains</a:t>
            </a:r>
            <a:r>
              <a:rPr lang="sk-SK" dirty="0">
                <a:solidFill>
                  <a:srgbClr val="00B050"/>
                </a:solidFill>
              </a:rPr>
              <a:t>, </a:t>
            </a:r>
            <a:r>
              <a:rPr lang="sk-SK" dirty="0" err="1">
                <a:solidFill>
                  <a:srgbClr val="00B050"/>
                </a:solidFill>
              </a:rPr>
              <a:t>force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analysis</a:t>
            </a:r>
            <a:endParaRPr dirty="0">
              <a:solidFill>
                <a:srgbClr val="00B050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b="1" u="sng" dirty="0" err="1"/>
              <a:t>Relevant</a:t>
            </a:r>
            <a:r>
              <a:rPr lang="sk-SK" b="1" u="sng" dirty="0"/>
              <a:t> </a:t>
            </a:r>
            <a:r>
              <a:rPr lang="sk-SK" b="1" u="sng" dirty="0" err="1"/>
              <a:t>parameters</a:t>
            </a:r>
            <a:r>
              <a:rPr lang="sk-SK" b="1" u="sng" dirty="0"/>
              <a:t> </a:t>
            </a:r>
            <a:r>
              <a:rPr lang="sk-SK" b="1" u="sng" dirty="0" err="1"/>
              <a:t>examined</a:t>
            </a:r>
            <a:endParaRPr b="1" u="sng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050"/>
              </a:buClr>
              <a:buSzPts val="1800"/>
              <a:buChar char="›"/>
            </a:pPr>
            <a:r>
              <a:rPr lang="sk-SK" dirty="0" err="1">
                <a:solidFill>
                  <a:srgbClr val="00B050"/>
                </a:solidFill>
              </a:rPr>
              <a:t>Shape</a:t>
            </a:r>
            <a:r>
              <a:rPr lang="sk-SK" dirty="0">
                <a:solidFill>
                  <a:srgbClr val="00B050"/>
                </a:solidFill>
              </a:rPr>
              <a:t> of </a:t>
            </a:r>
            <a:r>
              <a:rPr lang="sk-SK" dirty="0" err="1">
                <a:solidFill>
                  <a:srgbClr val="00B050"/>
                </a:solidFill>
              </a:rPr>
              <a:t>the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spoon</a:t>
            </a:r>
            <a:r>
              <a:rPr lang="sk-SK" dirty="0">
                <a:solidFill>
                  <a:srgbClr val="00B050"/>
                </a:solidFill>
              </a:rPr>
              <a:t>, </a:t>
            </a:r>
            <a:r>
              <a:rPr lang="sk-SK" dirty="0" err="1">
                <a:solidFill>
                  <a:srgbClr val="00B050"/>
                </a:solidFill>
              </a:rPr>
              <a:t>depth</a:t>
            </a:r>
            <a:r>
              <a:rPr lang="sk-SK" dirty="0">
                <a:solidFill>
                  <a:srgbClr val="00B050"/>
                </a:solidFill>
              </a:rPr>
              <a:t> of </a:t>
            </a:r>
            <a:r>
              <a:rPr lang="sk-SK" dirty="0" err="1">
                <a:solidFill>
                  <a:srgbClr val="00B050"/>
                </a:solidFill>
              </a:rPr>
              <a:t>immersion</a:t>
            </a:r>
            <a:r>
              <a:rPr lang="sk-SK" dirty="0">
                <a:solidFill>
                  <a:srgbClr val="00B050"/>
                </a:solidFill>
              </a:rPr>
              <a:t>, </a:t>
            </a:r>
            <a:r>
              <a:rPr lang="sk-SK" dirty="0" err="1">
                <a:solidFill>
                  <a:srgbClr val="00B050"/>
                </a:solidFill>
              </a:rPr>
              <a:t>shape</a:t>
            </a:r>
            <a:r>
              <a:rPr lang="sk-SK" dirty="0">
                <a:solidFill>
                  <a:srgbClr val="00B050"/>
                </a:solidFill>
              </a:rPr>
              <a:t> of </a:t>
            </a:r>
            <a:r>
              <a:rPr lang="sk-SK" dirty="0" err="1">
                <a:solidFill>
                  <a:srgbClr val="00B050"/>
                </a:solidFill>
              </a:rPr>
              <a:t>the</a:t>
            </a:r>
            <a:r>
              <a:rPr lang="sk-SK" dirty="0">
                <a:solidFill>
                  <a:srgbClr val="00B050"/>
                </a:solidFill>
              </a:rPr>
              <a:t> granule, </a:t>
            </a:r>
            <a:r>
              <a:rPr lang="sk-SK" dirty="0" err="1">
                <a:solidFill>
                  <a:srgbClr val="00B050"/>
                </a:solidFill>
              </a:rPr>
              <a:t>surface</a:t>
            </a:r>
            <a:r>
              <a:rPr lang="sk-SK" dirty="0">
                <a:solidFill>
                  <a:srgbClr val="00B050"/>
                </a:solidFill>
              </a:rPr>
              <a:t> of </a:t>
            </a:r>
            <a:r>
              <a:rPr lang="sk-SK" dirty="0" err="1">
                <a:solidFill>
                  <a:srgbClr val="00B050"/>
                </a:solidFill>
              </a:rPr>
              <a:t>the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grains</a:t>
            </a:r>
            <a:r>
              <a:rPr lang="sk-SK" dirty="0">
                <a:solidFill>
                  <a:srgbClr val="00B050"/>
                </a:solidFill>
              </a:rPr>
              <a:t>...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b="1" dirty="0" err="1"/>
              <a:t>Many</a:t>
            </a:r>
            <a:r>
              <a:rPr lang="sk-SK" b="1" dirty="0"/>
              <a:t> </a:t>
            </a:r>
            <a:r>
              <a:rPr lang="sk-SK" b="1" dirty="0" err="1"/>
              <a:t>experiments</a:t>
            </a:r>
            <a:r>
              <a:rPr lang="sk-SK" b="1" dirty="0"/>
              <a:t> </a:t>
            </a:r>
            <a:r>
              <a:rPr lang="sk-SK" b="1" dirty="0" err="1"/>
              <a:t>conducted</a:t>
            </a:r>
            <a:endParaRPr b="1"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b="1" dirty="0" err="1"/>
              <a:t>Effects</a:t>
            </a:r>
            <a:r>
              <a:rPr lang="sk-SK" b="1" dirty="0"/>
              <a:t> of </a:t>
            </a:r>
            <a:r>
              <a:rPr lang="sk-SK" b="1" dirty="0" err="1"/>
              <a:t>parameters</a:t>
            </a:r>
            <a:r>
              <a:rPr lang="sk-SK" b="1" dirty="0"/>
              <a:t> </a:t>
            </a:r>
            <a:r>
              <a:rPr lang="sk-SK" b="1" dirty="0" err="1"/>
              <a:t>qualitatively</a:t>
            </a:r>
            <a:r>
              <a:rPr lang="sk-SK" b="1" dirty="0"/>
              <a:t> </a:t>
            </a:r>
            <a:r>
              <a:rPr lang="sk-SK" b="1" dirty="0" err="1"/>
              <a:t>clarified</a:t>
            </a:r>
            <a:endParaRPr b="1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050"/>
              </a:buClr>
              <a:buSzPts val="1800"/>
              <a:buChar char="›"/>
            </a:pPr>
            <a:r>
              <a:rPr lang="sk-SK" dirty="0" err="1">
                <a:solidFill>
                  <a:srgbClr val="00B050"/>
                </a:solidFill>
              </a:rPr>
              <a:t>Experimental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phase</a:t>
            </a:r>
            <a:r>
              <a:rPr lang="sk-SK" dirty="0">
                <a:solidFill>
                  <a:srgbClr val="00B050"/>
                </a:solidFill>
              </a:rPr>
              <a:t> </a:t>
            </a:r>
            <a:r>
              <a:rPr lang="sk-SK" dirty="0" err="1">
                <a:solidFill>
                  <a:srgbClr val="00B050"/>
                </a:solidFill>
              </a:rPr>
              <a:t>diagrams</a:t>
            </a:r>
            <a:endParaRPr dirty="0">
              <a:solidFill>
                <a:srgbClr val="00B050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dirty="0" err="1"/>
              <a:t>Experimental</a:t>
            </a:r>
            <a:r>
              <a:rPr lang="sk-SK" dirty="0"/>
              <a:t> RCP </a:t>
            </a:r>
            <a:r>
              <a:rPr lang="sk-SK" dirty="0" err="1"/>
              <a:t>measured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dirty="0" err="1"/>
              <a:t>Geometrical</a:t>
            </a:r>
            <a:r>
              <a:rPr lang="sk-SK" dirty="0"/>
              <a:t> </a:t>
            </a:r>
            <a:r>
              <a:rPr lang="sk-SK" dirty="0" err="1"/>
              <a:t>cohesion</a:t>
            </a:r>
            <a:r>
              <a:rPr lang="sk-SK" dirty="0"/>
              <a:t> </a:t>
            </a:r>
            <a:r>
              <a:rPr lang="sk-SK" dirty="0" err="1"/>
              <a:t>discovered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Char char="+"/>
            </a:pPr>
            <a:r>
              <a:rPr lang="sk-SK" dirty="0" err="1"/>
              <a:t>Sources</a:t>
            </a:r>
            <a:r>
              <a:rPr lang="sk-SK" dirty="0"/>
              <a:t> </a:t>
            </a:r>
            <a:r>
              <a:rPr lang="sk-SK" dirty="0" err="1"/>
              <a:t>cited</a:t>
            </a:r>
            <a:endParaRPr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Calibri"/>
              <a:buNone/>
            </a:pPr>
            <a:endParaRPr b="1" dirty="0"/>
          </a:p>
        </p:txBody>
      </p:sp>
      <p:sp>
        <p:nvSpPr>
          <p:cNvPr id="159" name="Google Shape;159;p3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</a:pPr>
            <a:r>
              <a:rPr lang="sk-SK" b="1" u="sng"/>
              <a:t>Missing quantitative theory</a:t>
            </a:r>
            <a:endParaRPr b="1" u="sng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1800"/>
              <a:buChar char="›"/>
            </a:pPr>
            <a:r>
              <a:rPr lang="sk-SK" b="1" u="sng">
                <a:solidFill>
                  <a:srgbClr val="FF0000"/>
                </a:solidFill>
              </a:rPr>
              <a:t>Mass-volume ratio not investigated</a:t>
            </a:r>
            <a:endParaRPr b="1" u="sng">
              <a:solidFill>
                <a:srgbClr val="FF000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1800"/>
              <a:buChar char="›"/>
            </a:pPr>
            <a:r>
              <a:rPr lang="sk-SK" b="1" u="sng">
                <a:solidFill>
                  <a:srgbClr val="FF0000"/>
                </a:solidFill>
              </a:rPr>
              <a:t>No sign of try for possible quantitative theory</a:t>
            </a:r>
            <a:endParaRPr b="1" u="sng">
              <a:solidFill>
                <a:srgbClr val="FF0000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</a:pPr>
            <a:r>
              <a:rPr lang="sk-SK" b="1" u="sng"/>
              <a:t>Trends on the graphs were not further explained</a:t>
            </a:r>
            <a:endParaRPr b="1" u="sng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1800"/>
              <a:buChar char="›"/>
            </a:pPr>
            <a:r>
              <a:rPr lang="sk-SK">
                <a:solidFill>
                  <a:srgbClr val="FF0000"/>
                </a:solidFill>
              </a:rPr>
              <a:t>Why were there “2 peaks“?</a:t>
            </a:r>
            <a:endParaRPr b="1" u="sng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</a:pPr>
            <a:r>
              <a:rPr lang="sk-SK"/>
              <a:t>Confusing graphs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1800"/>
              <a:buChar char="›"/>
            </a:pPr>
            <a:r>
              <a:rPr lang="sk-SK">
                <a:solidFill>
                  <a:srgbClr val="FF0000"/>
                </a:solidFill>
              </a:rPr>
              <a:t>Difficult to read</a:t>
            </a:r>
            <a:endParaRPr>
              <a:solidFill>
                <a:srgbClr val="FFC000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</a:pPr>
            <a:r>
              <a:rPr lang="sk-SK"/>
              <a:t>Affects of non-constant RCP in measurements not accounted for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-"/>
            </a:pPr>
            <a:r>
              <a:rPr lang="sk-SK"/>
              <a:t>Experimental results of RCP were not used</a:t>
            </a:r>
            <a:endParaRPr/>
          </a:p>
        </p:txBody>
      </p:sp>
      <p:cxnSp>
        <p:nvCxnSpPr>
          <p:cNvPr id="160" name="Google Shape;160;p3"/>
          <p:cNvCxnSpPr>
            <a:cxnSpLocks/>
          </p:cNvCxnSpPr>
          <p:nvPr/>
        </p:nvCxnSpPr>
        <p:spPr>
          <a:xfrm flipV="1">
            <a:off x="2808514" y="1577259"/>
            <a:ext cx="2117847" cy="632541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61" name="Google Shape;161;p3"/>
          <p:cNvCxnSpPr>
            <a:cxnSpLocks/>
          </p:cNvCxnSpPr>
          <p:nvPr/>
        </p:nvCxnSpPr>
        <p:spPr>
          <a:xfrm>
            <a:off x="4169229" y="5583585"/>
            <a:ext cx="611093" cy="37478"/>
          </a:xfrm>
          <a:prstGeom prst="straightConnector1">
            <a:avLst/>
          </a:prstGeom>
          <a:noFill/>
          <a:ln w="6350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"/>
          <p:cNvSpPr txBox="1"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RCP during measurements</a:t>
            </a:r>
            <a:endParaRPr/>
          </a:p>
        </p:txBody>
      </p:sp>
      <p:sp>
        <p:nvSpPr>
          <p:cNvPr id="167" name="Google Shape;167;p4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We think it could have affected measurements</a:t>
            </a:r>
            <a:endParaRPr/>
          </a:p>
        </p:txBody>
      </p:sp>
      <p:sp>
        <p:nvSpPr>
          <p:cNvPr id="168" name="Google Shape;168;p4"/>
          <p:cNvSpPr txBox="1">
            <a:spLocks noGrp="1"/>
          </p:cNvSpPr>
          <p:nvPr>
            <p:ph type="body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Mass-volume ratio dependency</a:t>
            </a:r>
            <a:endParaRPr/>
          </a:p>
        </p:txBody>
      </p:sp>
      <p:sp>
        <p:nvSpPr>
          <p:cNvPr id="169" name="Google Shape;169;p4"/>
          <p:cNvSpPr txBox="1"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Not investigated, possible dependency look discussed</a:t>
            </a:r>
            <a:endParaRPr/>
          </a:p>
        </p:txBody>
      </p:sp>
      <p:sp>
        <p:nvSpPr>
          <p:cNvPr id="170" name="Google Shape;170;p4"/>
          <p:cNvSpPr txBox="1"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Discrepancy of theory and RCP measurement</a:t>
            </a:r>
            <a:endParaRPr/>
          </a:p>
        </p:txBody>
      </p:sp>
      <p:sp>
        <p:nvSpPr>
          <p:cNvPr id="171" name="Google Shape;171;p4"/>
          <p:cNvSpPr txBox="1">
            <a:spLocks noGrp="1"/>
          </p:cNvSpPr>
          <p:nvPr>
            <p:ph type="body" sz="quarter" idx="15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/>
              <a:t>Further explanation of values in the graphs</a:t>
            </a:r>
            <a:endParaRPr/>
          </a:p>
        </p:txBody>
      </p:sp>
      <p:sp>
        <p:nvSpPr>
          <p:cNvPr id="172" name="Google Shape;172;p4"/>
          <p:cNvSpPr txBox="1"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k-SK" dirty="0" err="1"/>
              <a:t>Immersion</a:t>
            </a:r>
            <a:r>
              <a:rPr lang="sk-SK" dirty="0"/>
              <a:t> spot, “</a:t>
            </a:r>
            <a:r>
              <a:rPr lang="sk-SK" dirty="0" err="1"/>
              <a:t>two</a:t>
            </a:r>
            <a:r>
              <a:rPr lang="sk-SK" dirty="0"/>
              <a:t> </a:t>
            </a:r>
            <a:r>
              <a:rPr lang="sk-SK" dirty="0" err="1"/>
              <a:t>peaks</a:t>
            </a:r>
            <a:r>
              <a:rPr lang="sk-SK" dirty="0"/>
              <a:t>“, </a:t>
            </a:r>
            <a:r>
              <a:rPr lang="sk-SK" dirty="0" err="1"/>
              <a:t>acting</a:t>
            </a:r>
            <a:r>
              <a:rPr lang="sk-SK" dirty="0"/>
              <a:t> </a:t>
            </a:r>
            <a:r>
              <a:rPr lang="sk-SK" dirty="0" err="1"/>
              <a:t>forces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</a:t>
            </a:r>
            <a:r>
              <a:rPr lang="sk-SK" dirty="0" err="1"/>
              <a:t>changing</a:t>
            </a:r>
            <a:r>
              <a:rPr lang="sk-SK" dirty="0"/>
              <a:t> </a:t>
            </a:r>
            <a:r>
              <a:rPr lang="sk-SK" dirty="0" err="1"/>
              <a:t>parameters</a:t>
            </a:r>
            <a:endParaRPr dirty="0"/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plate_uvodko_opp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uvodko_opp" id="{4D60B5DD-85B8-4CDF-8403-45391F342359}" vid="{EEB506C6-BAEB-4CB6-9F18-7606666FDDE8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template_uvodko_opp</Template>
  <TotalTime>0</TotalTime>
  <Words>216</Words>
  <Application>Microsoft Office PowerPoint</Application>
  <PresentationFormat>Prezentácia na obrazovke (4:3)</PresentationFormat>
  <Paragraphs>32</Paragraphs>
  <Slides>4</Slides>
  <Notes>4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Century Gothic</vt:lpstr>
      <vt:lpstr>Arial</vt:lpstr>
      <vt:lpstr>Calibri</vt:lpstr>
      <vt:lpstr>template_uvodko_opp</vt:lpstr>
      <vt:lpstr>12</vt:lpstr>
      <vt:lpstr>Rice Kettlebells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Adam Kubica</dc:creator>
  <cp:lastModifiedBy>Oleárová Anna</cp:lastModifiedBy>
  <cp:revision>2</cp:revision>
  <dcterms:created xsi:type="dcterms:W3CDTF">2025-10-17T17:51:13Z</dcterms:created>
  <dcterms:modified xsi:type="dcterms:W3CDTF">2025-10-20T18:36:40Z</dcterms:modified>
</cp:coreProperties>
</file>